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8" r:id="rId7"/>
    <p:sldId id="262" r:id="rId8"/>
    <p:sldId id="263" r:id="rId9"/>
    <p:sldId id="264" r:id="rId10"/>
    <p:sldId id="265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28D5F-2479-489B-B744-3C0F68FA746B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EBAC0-AD03-41BB-928F-77E02C09B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52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9FC3B-BE98-4A59-92E5-6AC24FB6A741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62B72-AE9F-40E3-A8F2-2BFB938B9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1/22/2018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8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3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9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9006B-8F07-4703-8E22-E0C2B06826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2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0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9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3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55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0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3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410575" cy="1462087"/>
          </a:xfrm>
        </p:spPr>
        <p:txBody>
          <a:bodyPr/>
          <a:lstStyle/>
          <a:p>
            <a:r>
              <a:rPr lang="en-US" sz="3600" dirty="0" smtClean="0"/>
              <a:t>Me llamo ________	 </a:t>
            </a:r>
            <a:r>
              <a:rPr lang="en-US" sz="3600" smtClean="0"/>
              <a:t>Clase </a:t>
            </a:r>
            <a:r>
              <a:rPr lang="en-US" sz="3600" smtClean="0"/>
              <a:t>802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la fecha es </a:t>
            </a:r>
            <a:r>
              <a:rPr lang="en-US" sz="3600" smtClean="0"/>
              <a:t>el </a:t>
            </a:r>
            <a:r>
              <a:rPr lang="en-US" sz="3600" smtClean="0"/>
              <a:t>23 </a:t>
            </a:r>
            <a:r>
              <a:rPr lang="en-US" sz="3600" dirty="0" smtClean="0"/>
              <a:t>de enero del 2018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11480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48: </a:t>
            </a:r>
            <a:r>
              <a:rPr lang="en-US" dirty="0" smtClean="0"/>
              <a:t>¿</a:t>
            </a:r>
            <a:r>
              <a:rPr lang="en-US" dirty="0" err="1" smtClean="0"/>
              <a:t>Adonde</a:t>
            </a:r>
            <a:r>
              <a:rPr lang="en-US" dirty="0" smtClean="0"/>
              <a:t> </a:t>
            </a:r>
            <a:r>
              <a:rPr lang="en-US" dirty="0" err="1" smtClean="0"/>
              <a:t>fuiste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las </a:t>
            </a:r>
            <a:r>
              <a:rPr lang="en-US" dirty="0" err="1" smtClean="0"/>
              <a:t>cortas</a:t>
            </a:r>
            <a:r>
              <a:rPr lang="en-US" dirty="0" smtClean="0"/>
              <a:t> </a:t>
            </a:r>
            <a:r>
              <a:rPr lang="en-US" dirty="0" err="1" smtClean="0"/>
              <a:t>vacaciones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300" i="1" dirty="0" smtClean="0">
                <a:solidFill>
                  <a:srgbClr val="00B050"/>
                </a:solidFill>
              </a:rPr>
              <a:t>LO: to learn the </a:t>
            </a:r>
            <a:r>
              <a:rPr lang="en-US" sz="2300" i="1" dirty="0" err="1" smtClean="0">
                <a:solidFill>
                  <a:srgbClr val="00B050"/>
                </a:solidFill>
              </a:rPr>
              <a:t>preterite</a:t>
            </a:r>
            <a:r>
              <a:rPr lang="en-US" sz="2300" i="1" dirty="0" smtClean="0">
                <a:solidFill>
                  <a:srgbClr val="00B050"/>
                </a:solidFill>
              </a:rPr>
              <a:t> forms of the irregular verbs “</a:t>
            </a:r>
            <a:r>
              <a:rPr lang="en-US" sz="2300" i="1" dirty="0" err="1" smtClean="0">
                <a:solidFill>
                  <a:srgbClr val="00B050"/>
                </a:solidFill>
              </a:rPr>
              <a:t>Ir</a:t>
            </a:r>
            <a:r>
              <a:rPr lang="en-US" sz="2300" i="1" dirty="0" smtClean="0">
                <a:solidFill>
                  <a:srgbClr val="00B050"/>
                </a:solidFill>
              </a:rPr>
              <a:t>” and “</a:t>
            </a:r>
            <a:r>
              <a:rPr lang="en-US" sz="2300" i="1" dirty="0" err="1" smtClean="0">
                <a:solidFill>
                  <a:srgbClr val="00B050"/>
                </a:solidFill>
              </a:rPr>
              <a:t>Ser</a:t>
            </a:r>
            <a:r>
              <a:rPr lang="en-US" sz="2300" i="1" dirty="0" smtClean="0">
                <a:solidFill>
                  <a:srgbClr val="00B050"/>
                </a:solidFill>
              </a:rPr>
              <a:t>”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>
                <a:solidFill>
                  <a:srgbClr val="00B050"/>
                </a:solidFill>
              </a:rPr>
              <a:t>preterito</a:t>
            </a:r>
            <a:r>
              <a:rPr lang="en-US" dirty="0" smtClean="0"/>
              <a:t> y el </a:t>
            </a:r>
            <a:r>
              <a:rPr lang="en-US" dirty="0" err="1" smtClean="0">
                <a:solidFill>
                  <a:srgbClr val="0070C0"/>
                </a:solidFill>
              </a:rPr>
              <a:t>presente</a:t>
            </a:r>
            <a:endParaRPr lang="en-US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musica</a:t>
            </a:r>
            <a:r>
              <a:rPr lang="en-US" sz="2800" dirty="0" smtClean="0"/>
              <a:t>, </a:t>
            </a:r>
            <a:r>
              <a:rPr lang="en-US" sz="2800" dirty="0" err="1" smtClean="0"/>
              <a:t>pero</a:t>
            </a:r>
            <a:r>
              <a:rPr lang="en-US" sz="2800" dirty="0" smtClean="0"/>
              <a:t> hoy _____ a </a:t>
            </a:r>
            <a:r>
              <a:rPr lang="en-US" sz="2800" dirty="0" err="1" smtClean="0"/>
              <a:t>mirar</a:t>
            </a:r>
            <a:r>
              <a:rPr lang="en-US" sz="2800" dirty="0" smtClean="0"/>
              <a:t> television.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escuchar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ir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ella</a:t>
            </a:r>
            <a:r>
              <a:rPr lang="en-US" sz="2800" dirty="0" smtClean="0"/>
              <a:t> ________ mucho, </a:t>
            </a:r>
            <a:r>
              <a:rPr lang="en-US" sz="2800" dirty="0" err="1" smtClean="0"/>
              <a:t>pero</a:t>
            </a:r>
            <a:r>
              <a:rPr lang="en-US" sz="2800" dirty="0" smtClean="0"/>
              <a:t> hoy _____ </a:t>
            </a:r>
            <a:r>
              <a:rPr lang="en-US" sz="2800" dirty="0" err="1" smtClean="0"/>
              <a:t>ocupada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______ </a:t>
            </a:r>
            <a:r>
              <a:rPr lang="en-US" sz="2800" dirty="0" err="1" smtClean="0"/>
              <a:t>tutora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ecuela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bailar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estar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ser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Ayer 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hoy _______ un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estudiar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tomar</a:t>
            </a:r>
            <a:r>
              <a:rPr lang="en-US" sz="2800" i="1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0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del </a:t>
            </a:r>
            <a:r>
              <a:rPr lang="en-US" altLang="en-US" dirty="0" err="1" smtClean="0">
                <a:solidFill>
                  <a:srgbClr val="FF0000"/>
                </a:solidFill>
              </a:rPr>
              <a:t>Preterito</a:t>
            </a:r>
            <a:r>
              <a:rPr lang="en-US" altLang="en-US" dirty="0" smtClean="0">
                <a:solidFill>
                  <a:srgbClr val="FF0000"/>
                </a:solidFill>
              </a:rPr>
              <a:t> de IR/SER</a:t>
            </a:r>
          </a:p>
        </p:txBody>
      </p:sp>
      <p:graphicFrame>
        <p:nvGraphicFramePr>
          <p:cNvPr id="3115" name="Group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054015"/>
              </p:ext>
            </p:extLst>
          </p:nvPr>
        </p:nvGraphicFramePr>
        <p:xfrm>
          <a:off x="228600" y="1600200"/>
          <a:ext cx="8534400" cy="459740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114800"/>
                <a:gridCol w="2286000"/>
                <a:gridCol w="2133600"/>
              </a:tblGrid>
              <a:tr h="6400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Ir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Ser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YO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DO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TÚ</a:t>
                      </a:r>
                      <a:endParaRPr kumimoji="0" lang="es-DO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2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ÉL, ELLA, UD.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NOSOTROS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  <a:tr h="79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ELLOS, ELLAS, UDS.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7" marB="45717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3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2017713"/>
            <a:ext cx="7772400" cy="4114800"/>
          </a:xfrm>
        </p:spPr>
        <p:txBody>
          <a:bodyPr/>
          <a:lstStyle/>
          <a:p>
            <a:r>
              <a:rPr lang="en-US" dirty="0"/>
              <a:t>WORKBOOK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Completa</a:t>
            </a:r>
            <a:r>
              <a:rPr lang="en-US" dirty="0"/>
              <a:t> p. 7.11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STUDY </a:t>
            </a:r>
            <a:r>
              <a:rPr lang="en-US" dirty="0"/>
              <a:t>for </a:t>
            </a:r>
            <a:r>
              <a:rPr lang="en-US" u="sng" dirty="0"/>
              <a:t>Quiz 3: </a:t>
            </a:r>
            <a:r>
              <a:rPr lang="en-US" u="sng" dirty="0" err="1"/>
              <a:t>Capitulo</a:t>
            </a:r>
            <a:r>
              <a:rPr lang="en-US" u="sng" dirty="0"/>
              <a:t> 7</a:t>
            </a:r>
            <a:r>
              <a:rPr lang="en-US" dirty="0"/>
              <a:t> on THURSDAY!!!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(</a:t>
            </a:r>
            <a:r>
              <a:rPr lang="en-US" i="1" dirty="0"/>
              <a:t>past tense) \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AR verbs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Irregular –CAR, -GAR, -ZAR verbs</a:t>
            </a:r>
          </a:p>
          <a:p>
            <a:pPr marL="914400" lvl="2" indent="0">
              <a:buNone/>
            </a:pPr>
            <a:r>
              <a:rPr lang="en-US" i="1" dirty="0"/>
              <a:t>	-</a:t>
            </a:r>
            <a:r>
              <a:rPr lang="en-US" dirty="0"/>
              <a:t>Verb: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i="1" dirty="0"/>
              <a:t>(to be) &amp;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i="1" dirty="0"/>
              <a:t>(to go)	</a:t>
            </a:r>
          </a:p>
          <a:p>
            <a:pPr lvl="2"/>
            <a:r>
              <a:rPr lang="en-US" i="1" dirty="0"/>
              <a:t> </a:t>
            </a:r>
            <a:r>
              <a:rPr lang="en-US" dirty="0"/>
              <a:t>Maps </a:t>
            </a:r>
            <a:r>
              <a:rPr lang="en-US" i="1" dirty="0"/>
              <a:t>(spelling, capitalization</a:t>
            </a:r>
            <a:r>
              <a:rPr lang="en-US" i="1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762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4114800"/>
          </a:xfrm>
        </p:spPr>
        <p:txBody>
          <a:bodyPr/>
          <a:lstStyle/>
          <a:p>
            <a:r>
              <a:rPr lang="en-US" u="sng" dirty="0" err="1" smtClean="0"/>
              <a:t>Ej</a:t>
            </a:r>
            <a:r>
              <a:rPr lang="en-US" u="sng" dirty="0" smtClean="0"/>
              <a:t>. 4 </a:t>
            </a:r>
            <a:r>
              <a:rPr lang="en-US" dirty="0" smtClean="0"/>
              <a:t>p. 240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Ayer, ¿a 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llegaste</a:t>
            </a:r>
            <a:r>
              <a:rPr lang="en-US" dirty="0" smtClean="0"/>
              <a:t> a casa?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Preparaste</a:t>
            </a:r>
            <a:r>
              <a:rPr lang="en-US" dirty="0" smtClean="0"/>
              <a:t> la comida?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Estudiaste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Escuchaste</a:t>
            </a:r>
            <a:r>
              <a:rPr lang="en-US" dirty="0" smtClean="0"/>
              <a:t> </a:t>
            </a:r>
            <a:r>
              <a:rPr lang="en-US" dirty="0" err="1" smtClean="0"/>
              <a:t>musica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Miraste</a:t>
            </a:r>
            <a:r>
              <a:rPr lang="en-US" dirty="0" smtClean="0"/>
              <a:t> la television?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Hablaste</a:t>
            </a:r>
            <a:r>
              <a:rPr lang="en-US" dirty="0" smtClean="0"/>
              <a:t> con un amigo?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¿Le </a:t>
            </a:r>
            <a:r>
              <a:rPr lang="en-US" dirty="0" err="1" smtClean="0"/>
              <a:t>hablaste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telefono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movil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gustó</a:t>
            </a:r>
            <a:r>
              <a:rPr lang="en-US" dirty="0" smtClean="0"/>
              <a:t> la </a:t>
            </a:r>
            <a:r>
              <a:rPr lang="en-US" dirty="0" err="1" smtClean="0"/>
              <a:t>conversacion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31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"/>
            <a:ext cx="7772400" cy="3429000"/>
          </a:xfrm>
          <a:solidFill>
            <a:schemeClr val="accent3"/>
          </a:solidFill>
        </p:spPr>
        <p:txBody>
          <a:bodyPr/>
          <a:lstStyle/>
          <a:p>
            <a:r>
              <a:rPr lang="es-ES_tradnl" u="sng" dirty="0" smtClean="0"/>
              <a:t>Ej. 6</a:t>
            </a:r>
            <a:r>
              <a:rPr lang="es-ES_tradnl" dirty="0" smtClean="0"/>
              <a:t> p. 240</a:t>
            </a:r>
          </a:p>
          <a:p>
            <a:pPr marL="0" indent="0">
              <a:buNone/>
            </a:pPr>
            <a:r>
              <a:rPr lang="es-ES_tradnl" dirty="0" smtClean="0"/>
              <a:t>	Ayer nosotros llegamos a la playa y empezamos a jugar futbol. Jugamos muy bien. No tocamos el balón con las manos. Lo lanzamos con el pie o con la cabeza. Marcamos tres tantos.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79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33400"/>
            <a:ext cx="7772400" cy="4114800"/>
          </a:xfrm>
          <a:solidFill>
            <a:schemeClr val="accent3"/>
          </a:solidFill>
        </p:spPr>
        <p:txBody>
          <a:bodyPr/>
          <a:lstStyle/>
          <a:p>
            <a:r>
              <a:rPr lang="es-ES_tradnl" sz="2800" u="sng" dirty="0" err="1" smtClean="0"/>
              <a:t>Ej</a:t>
            </a:r>
            <a:r>
              <a:rPr lang="es-ES_tradnl" sz="2800" u="sng" dirty="0" smtClean="0"/>
              <a:t> 8</a:t>
            </a:r>
            <a:r>
              <a:rPr lang="es-ES_tradnl" sz="2800" dirty="0" smtClean="0"/>
              <a:t> p. 241</a:t>
            </a:r>
          </a:p>
          <a:p>
            <a:pPr marL="0" indent="0">
              <a:buNone/>
            </a:pPr>
            <a:r>
              <a:rPr lang="es-ES_tradnl" sz="2800" dirty="0" smtClean="0"/>
              <a:t>	Un grupo de amigos y yo ________ uno días en un balneario. Nosotros __________ el viernes por la noche y ________ dos noches en la casa de nuestro amigo Andrés.</a:t>
            </a:r>
          </a:p>
          <a:p>
            <a:pPr marL="0" indent="0">
              <a:buNone/>
            </a:pPr>
            <a:r>
              <a:rPr lang="es-ES_tradnl" sz="2800" dirty="0" smtClean="0"/>
              <a:t>	En la playa todos nosotros ________ el sol. Yo _______ en el mar pero a Teresa no le gusta el mar y ella _______ en la piscina. Rubén _______ un barquito y el y yo ________ en el agua.</a:t>
            </a:r>
          </a:p>
          <a:p>
            <a:pPr marL="0" indent="0">
              <a:buNone/>
            </a:pPr>
            <a:r>
              <a:rPr lang="es-ES_tradnl" sz="2800" dirty="0" smtClean="0"/>
              <a:t>	Y tú, ¿_________ la ultima vez que ________ algunos días en la playa? Y tus amigos, ¿_________ ellos también o solo _________ el sol?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u="sn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-381000"/>
            <a:ext cx="7793037" cy="9906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1600" cy="4114800"/>
          </a:xfrm>
          <a:solidFill>
            <a:schemeClr val="accent3"/>
          </a:solidFill>
        </p:spPr>
        <p:txBody>
          <a:bodyPr/>
          <a:lstStyle/>
          <a:p>
            <a:r>
              <a:rPr lang="es-ES_tradnl" u="sng" dirty="0" smtClean="0"/>
              <a:t>Ej. 9</a:t>
            </a:r>
            <a:r>
              <a:rPr lang="es-ES_tradnl" dirty="0" smtClean="0"/>
              <a:t> p. 241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FF0000"/>
                </a:solidFill>
              </a:rPr>
              <a:t>el mar</a:t>
            </a:r>
            <a:r>
              <a:rPr lang="es-ES_tradnl" dirty="0" smtClean="0">
                <a:solidFill>
                  <a:srgbClr val="FF0000"/>
                </a:solidFill>
              </a:rPr>
              <a:t>  </a:t>
            </a:r>
            <a:r>
              <a:rPr lang="es-ES_tradnl" b="1" dirty="0" smtClean="0">
                <a:solidFill>
                  <a:srgbClr val="008000"/>
                </a:solidFill>
              </a:rPr>
              <a:t>la ola  </a:t>
            </a:r>
            <a:r>
              <a:rPr lang="es-ES_tradnl" b="1" dirty="0" smtClean="0">
                <a:solidFill>
                  <a:srgbClr val="0000FF"/>
                </a:solidFill>
              </a:rPr>
              <a:t>el invierno  </a:t>
            </a:r>
            <a:r>
              <a:rPr lang="es-ES_tradnl" b="1" dirty="0" smtClean="0">
                <a:solidFill>
                  <a:srgbClr val="7030A0"/>
                </a:solidFill>
              </a:rPr>
              <a:t>la playa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FF0000"/>
                </a:solidFill>
              </a:rPr>
              <a:t>la toalla </a:t>
            </a:r>
            <a:r>
              <a:rPr lang="es-ES_tradnl" b="1" dirty="0" smtClean="0">
                <a:solidFill>
                  <a:srgbClr val="7030A0"/>
                </a:solidFill>
              </a:rPr>
              <a:t>las gafas  </a:t>
            </a:r>
            <a:r>
              <a:rPr lang="es-ES_tradnl" b="1" dirty="0" smtClean="0">
                <a:solidFill>
                  <a:srgbClr val="0000FF"/>
                </a:solidFill>
              </a:rPr>
              <a:t>la crema protectora  </a:t>
            </a:r>
            <a:r>
              <a:rPr lang="es-ES_tradnl" b="1" dirty="0" smtClean="0">
                <a:solidFill>
                  <a:srgbClr val="008000"/>
                </a:solidFill>
              </a:rPr>
              <a:t>la bota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0000FF"/>
                </a:solidFill>
              </a:rPr>
              <a:t>el bañador  </a:t>
            </a:r>
            <a:r>
              <a:rPr lang="es-ES_tradnl" b="1" dirty="0" smtClean="0">
                <a:solidFill>
                  <a:srgbClr val="008000"/>
                </a:solidFill>
              </a:rPr>
              <a:t>el gorro  </a:t>
            </a:r>
            <a:r>
              <a:rPr lang="es-ES_tradnl" b="1" dirty="0" smtClean="0">
                <a:solidFill>
                  <a:srgbClr val="FF0000"/>
                </a:solidFill>
              </a:rPr>
              <a:t>los guantes  </a:t>
            </a:r>
            <a:r>
              <a:rPr lang="es-ES_tradnl" b="1" dirty="0" smtClean="0">
                <a:solidFill>
                  <a:srgbClr val="7030A0"/>
                </a:solidFill>
              </a:rPr>
              <a:t>el anorak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b="1" dirty="0" smtClean="0">
                <a:solidFill>
                  <a:srgbClr val="008000"/>
                </a:solidFill>
              </a:rPr>
              <a:t>nadar</a:t>
            </a:r>
            <a:r>
              <a:rPr lang="es-ES_tradnl" b="1" dirty="0" smtClean="0">
                <a:solidFill>
                  <a:srgbClr val="7030A0"/>
                </a:solidFill>
              </a:rPr>
              <a:t>  patinar  </a:t>
            </a:r>
            <a:r>
              <a:rPr lang="es-ES_tradnl" b="1" dirty="0" smtClean="0">
                <a:solidFill>
                  <a:srgbClr val="FF0000"/>
                </a:solidFill>
              </a:rPr>
              <a:t>bucear</a:t>
            </a:r>
            <a:r>
              <a:rPr lang="es-ES_tradnl" b="1" dirty="0" smtClean="0">
                <a:solidFill>
                  <a:srgbClr val="7030A0"/>
                </a:solidFill>
              </a:rPr>
              <a:t>  </a:t>
            </a:r>
            <a:r>
              <a:rPr lang="es-ES_tradnl" b="1" dirty="0" smtClean="0">
                <a:solidFill>
                  <a:srgbClr val="0000FF"/>
                </a:solidFill>
              </a:rPr>
              <a:t>tomar el sol</a:t>
            </a:r>
            <a:endParaRPr lang="es-ES_tradnl" b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7793037" cy="9906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793037" cy="1462087"/>
          </a:xfrm>
        </p:spPr>
        <p:txBody>
          <a:bodyPr/>
          <a:lstStyle/>
          <a:p>
            <a:pPr algn="ctr"/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PRESENTE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177233"/>
              </p:ext>
            </p:extLst>
          </p:nvPr>
        </p:nvGraphicFramePr>
        <p:xfrm>
          <a:off x="762000" y="2423160"/>
          <a:ext cx="7772400" cy="3535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rgbClr val="FF0000"/>
                          </a:solidFill>
                        </a:rPr>
                        <a:t>(to go)</a:t>
                      </a:r>
                      <a:endParaRPr lang="en-US" sz="2800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tx1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tx1"/>
                          </a:solidFill>
                        </a:rPr>
                        <a:t> be)</a:t>
                      </a:r>
                      <a:endParaRPr lang="en-US" sz="28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07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8229600" cy="1143000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IR y SER </a:t>
            </a:r>
            <a:r>
              <a:rPr lang="en-US" altLang="en-US" b="1" dirty="0" err="1" smtClean="0">
                <a:solidFill>
                  <a:srgbClr val="FF0000"/>
                </a:solidFill>
              </a:rPr>
              <a:t>en</a:t>
            </a:r>
            <a:r>
              <a:rPr lang="en-US" altLang="en-US" b="1" dirty="0" smtClean="0">
                <a:solidFill>
                  <a:srgbClr val="FF0000"/>
                </a:solidFill>
              </a:rPr>
              <a:t> el PRETERITO</a:t>
            </a:r>
          </a:p>
        </p:txBody>
      </p:sp>
      <p:sp>
        <p:nvSpPr>
          <p:cNvPr id="9219" name="TextBox 40"/>
          <p:cNvSpPr txBox="1">
            <a:spLocks noChangeArrowheads="1"/>
          </p:cNvSpPr>
          <p:nvPr/>
        </p:nvSpPr>
        <p:spPr bwMode="auto">
          <a:xfrm>
            <a:off x="228600" y="2362200"/>
            <a:ext cx="8686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The verbs </a:t>
            </a:r>
            <a:r>
              <a:rPr lang="en-US" altLang="en-US" sz="4000" b="1" dirty="0">
                <a:solidFill>
                  <a:srgbClr val="0000FF"/>
                </a:solidFill>
                <a:latin typeface="Times New Roman" pitchFamily="18" charset="0"/>
              </a:rPr>
              <a:t>IR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3000" i="1" dirty="0">
                <a:solidFill>
                  <a:srgbClr val="000000"/>
                </a:solidFill>
                <a:latin typeface="Times New Roman" pitchFamily="18" charset="0"/>
              </a:rPr>
              <a:t>(to go)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4000" b="1" dirty="0">
                <a:solidFill>
                  <a:srgbClr val="CC00FF"/>
                </a:solidFill>
                <a:latin typeface="Times New Roman" pitchFamily="18" charset="0"/>
              </a:rPr>
              <a:t>SER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3000" i="1" dirty="0">
                <a:solidFill>
                  <a:srgbClr val="000000"/>
                </a:solidFill>
                <a:latin typeface="Times New Roman" pitchFamily="18" charset="0"/>
              </a:rPr>
              <a:t>(to be)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are</a:t>
            </a:r>
            <a:b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irregular in the preterit. They </a:t>
            </a:r>
            <a:r>
              <a:rPr lang="en-US" altLang="en-US" sz="4000" b="1" dirty="0">
                <a:solidFill>
                  <a:srgbClr val="000000"/>
                </a:solidFill>
                <a:latin typeface="Times New Roman" pitchFamily="18" charset="0"/>
              </a:rPr>
              <a:t>SHARE 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4000" b="1" dirty="0">
                <a:solidFill>
                  <a:srgbClr val="000000"/>
                </a:solidFill>
                <a:latin typeface="Times New Roman" pitchFamily="18" charset="0"/>
              </a:rPr>
              <a:t>SAME FORMS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. The context of a sentence will let you know which is being used.</a:t>
            </a:r>
          </a:p>
        </p:txBody>
      </p:sp>
    </p:spTree>
    <p:extLst>
      <p:ext uri="{BB962C8B-B14F-4D97-AF65-F5344CB8AC3E}">
        <p14:creationId xmlns:p14="http://schemas.microsoft.com/office/powerpoint/2010/main" val="33813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solidFill>
                  <a:srgbClr val="0000FF"/>
                </a:solidFill>
              </a:rPr>
              <a:t>IR </a:t>
            </a:r>
            <a:r>
              <a:rPr lang="en-US" altLang="en-US" i="1" dirty="0" smtClean="0">
                <a:solidFill>
                  <a:srgbClr val="0000FF"/>
                </a:solidFill>
              </a:rPr>
              <a:t>(to go)</a:t>
            </a:r>
            <a:endParaRPr lang="en-US" altLang="en-US" dirty="0" smtClean="0">
              <a:solidFill>
                <a:srgbClr val="0000FF"/>
              </a:solidFill>
            </a:endParaRPr>
          </a:p>
        </p:txBody>
      </p:sp>
      <p:sp>
        <p:nvSpPr>
          <p:cNvPr id="12" name="Content Placeholder 11"/>
          <p:cNvSpPr>
            <a:spLocks/>
          </p:cNvSpPr>
          <p:nvPr/>
        </p:nvSpPr>
        <p:spPr bwMode="auto">
          <a:xfrm>
            <a:off x="381000" y="2136775"/>
            <a:ext cx="818356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/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None/>
            </a:pPr>
            <a:r>
              <a:rPr lang="es-DO" altLang="en-US" sz="3000" u="sng" dirty="0">
                <a:solidFill>
                  <a:srgbClr val="000000"/>
                </a:solidFill>
              </a:rPr>
              <a:t>Ejemplos: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dirty="0">
                <a:solidFill>
                  <a:srgbClr val="000000"/>
                </a:solidFill>
              </a:rPr>
              <a:t>El verano pasado, </a:t>
            </a:r>
            <a:r>
              <a:rPr lang="es-DO" altLang="en-US" sz="3000" b="1" dirty="0">
                <a:solidFill>
                  <a:srgbClr val="FF0066"/>
                </a:solidFill>
              </a:rPr>
              <a:t>yo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</a:t>
            </a:r>
            <a:r>
              <a:rPr lang="es-DO" altLang="en-US" sz="3000" dirty="0">
                <a:solidFill>
                  <a:srgbClr val="000000"/>
                </a:solidFill>
              </a:rPr>
              <a:t> a una estación de esquí.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Tú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fuiste</a:t>
            </a:r>
            <a:r>
              <a:rPr lang="es-DO" altLang="en-US" sz="3000" dirty="0">
                <a:solidFill>
                  <a:srgbClr val="000000"/>
                </a:solidFill>
              </a:rPr>
              <a:t> con tus primos.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Ella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fue</a:t>
            </a:r>
            <a:r>
              <a:rPr lang="es-DO" altLang="en-US" sz="3000" dirty="0">
                <a:solidFill>
                  <a:srgbClr val="000000"/>
                </a:solidFill>
              </a:rPr>
              <a:t> a comprar los boletos en la ventanilla.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Nosotros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fuimos</a:t>
            </a:r>
            <a:r>
              <a:rPr lang="es-DO" altLang="en-US" sz="3000" dirty="0">
                <a:solidFill>
                  <a:srgbClr val="000000"/>
                </a:solidFill>
              </a:rPr>
              <a:t> a esquiar a la pista.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0000FF"/>
                </a:solidFill>
              </a:rPr>
              <a:t>fueron</a:t>
            </a:r>
            <a:r>
              <a:rPr lang="es-DO" altLang="en-US" sz="3000" dirty="0">
                <a:solidFill>
                  <a:srgbClr val="000000"/>
                </a:solidFill>
              </a:rPr>
              <a:t> a buscar los batones.</a:t>
            </a:r>
          </a:p>
        </p:txBody>
      </p:sp>
    </p:spTree>
    <p:extLst>
      <p:ext uri="{BB962C8B-B14F-4D97-AF65-F5344CB8AC3E}">
        <p14:creationId xmlns:p14="http://schemas.microsoft.com/office/powerpoint/2010/main" val="331360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solidFill>
                  <a:srgbClr val="CC0099"/>
                </a:solidFill>
              </a:rPr>
              <a:t>SER </a:t>
            </a:r>
            <a:r>
              <a:rPr lang="en-US" altLang="en-US" i="1" dirty="0" smtClean="0">
                <a:solidFill>
                  <a:srgbClr val="CC0099"/>
                </a:solidFill>
              </a:rPr>
              <a:t>(to be)</a:t>
            </a:r>
            <a:endParaRPr lang="en-US" altLang="en-US" dirty="0" smtClean="0">
              <a:solidFill>
                <a:srgbClr val="CC0099"/>
              </a:solidFill>
            </a:endParaRPr>
          </a:p>
        </p:txBody>
      </p:sp>
      <p:sp>
        <p:nvSpPr>
          <p:cNvPr id="12" name="Content Placeholder 11"/>
          <p:cNvSpPr>
            <a:spLocks/>
          </p:cNvSpPr>
          <p:nvPr/>
        </p:nvSpPr>
        <p:spPr bwMode="auto">
          <a:xfrm>
            <a:off x="228600" y="2212975"/>
            <a:ext cx="8534400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tIns="91440"/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None/>
            </a:pPr>
            <a:r>
              <a:rPr lang="es-DO" altLang="en-US" sz="3000" u="sng" dirty="0">
                <a:solidFill>
                  <a:srgbClr val="000000"/>
                </a:solidFill>
              </a:rPr>
              <a:t>Ejemplos: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dirty="0">
                <a:solidFill>
                  <a:srgbClr val="000000"/>
                </a:solidFill>
              </a:rPr>
              <a:t>El verano pasado, </a:t>
            </a:r>
            <a:r>
              <a:rPr lang="es-DO" altLang="en-US" sz="3000" b="1" dirty="0">
                <a:solidFill>
                  <a:srgbClr val="FF0000"/>
                </a:solidFill>
              </a:rPr>
              <a:t>yo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</a:t>
            </a:r>
            <a:r>
              <a:rPr lang="es-DO" altLang="en-US" sz="3000" dirty="0">
                <a:solidFill>
                  <a:srgbClr val="000000"/>
                </a:solidFill>
              </a:rPr>
              <a:t> el que más jugó al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Tú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fuiste</a:t>
            </a:r>
            <a:r>
              <a:rPr lang="es-DO" altLang="en-US" sz="3000" dirty="0">
                <a:solidFill>
                  <a:srgbClr val="000000"/>
                </a:solidFill>
              </a:rPr>
              <a:t> el que perdió el partido de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Ella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fue</a:t>
            </a:r>
            <a:r>
              <a:rPr lang="es-DO" altLang="en-US" sz="3000" dirty="0">
                <a:solidFill>
                  <a:srgbClr val="0000FF"/>
                </a:solidFill>
              </a:rPr>
              <a:t> </a:t>
            </a:r>
            <a:r>
              <a:rPr lang="es-DO" altLang="en-US" sz="3000" dirty="0">
                <a:solidFill>
                  <a:srgbClr val="000000"/>
                </a:solidFill>
              </a:rPr>
              <a:t>la que ganó el partido de tenis.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Nosotros</a:t>
            </a:r>
            <a:r>
              <a:rPr lang="es-DO" altLang="en-US" sz="3000" dirty="0">
                <a:solidFill>
                  <a:srgbClr val="00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fuimos</a:t>
            </a:r>
            <a:r>
              <a:rPr lang="es-DO" altLang="en-US" sz="3000" dirty="0">
                <a:solidFill>
                  <a:srgbClr val="000000"/>
                </a:solidFill>
              </a:rPr>
              <a:t> los que mejor esquiamos.</a:t>
            </a:r>
          </a:p>
          <a:p>
            <a:pPr eaLnBrk="1" hangingPunct="1">
              <a:spcBef>
                <a:spcPct val="20000"/>
              </a:spcBef>
              <a:buClr>
                <a:srgbClr val="333399"/>
              </a:buClr>
              <a:buSzPct val="70000"/>
              <a:buFont typeface="Wingdings" pitchFamily="2" charset="2"/>
              <a:buChar char="l"/>
            </a:pPr>
            <a:r>
              <a:rPr lang="es-DO" altLang="en-US" sz="3000" b="1" dirty="0">
                <a:solidFill>
                  <a:srgbClr val="FF0000"/>
                </a:solidFill>
              </a:rPr>
              <a:t>Ellos</a:t>
            </a:r>
            <a:r>
              <a:rPr lang="es-DO" altLang="en-US" sz="3000" dirty="0">
                <a:solidFill>
                  <a:srgbClr val="FF0000"/>
                </a:solidFill>
              </a:rPr>
              <a:t> </a:t>
            </a:r>
            <a:r>
              <a:rPr lang="es-DO" altLang="en-US" sz="3000" b="1" u="sng" dirty="0">
                <a:solidFill>
                  <a:srgbClr val="CC00FF"/>
                </a:solidFill>
              </a:rPr>
              <a:t>fueron</a:t>
            </a:r>
            <a:r>
              <a:rPr lang="es-DO" altLang="en-US" sz="3000" dirty="0">
                <a:solidFill>
                  <a:srgbClr val="0000FF"/>
                </a:solidFill>
              </a:rPr>
              <a:t> </a:t>
            </a:r>
            <a:r>
              <a:rPr lang="es-DO" altLang="en-US" sz="3000" dirty="0">
                <a:solidFill>
                  <a:srgbClr val="000000"/>
                </a:solidFill>
              </a:rPr>
              <a:t>los que peor esquiaron.</a:t>
            </a:r>
          </a:p>
        </p:txBody>
      </p:sp>
    </p:spTree>
    <p:extLst>
      <p:ext uri="{BB962C8B-B14F-4D97-AF65-F5344CB8AC3E}">
        <p14:creationId xmlns:p14="http://schemas.microsoft.com/office/powerpoint/2010/main" val="295150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20204</TotalTime>
  <Words>409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cubos tricolor</vt:lpstr>
      <vt:lpstr>Me llamo ________  Clase 802 la fecha es el 23 de enero del 2018</vt:lpstr>
      <vt:lpstr>Repaso del Proposito 47</vt:lpstr>
      <vt:lpstr>PowerPoint Presentation</vt:lpstr>
      <vt:lpstr>Repaso de la Tarea 47</vt:lpstr>
      <vt:lpstr>Repaso de la Tarea 47</vt:lpstr>
      <vt:lpstr>Conjuga en el PRESENTE</vt:lpstr>
      <vt:lpstr>IR y SER en el PRETERITO</vt:lpstr>
      <vt:lpstr>IR (to go)</vt:lpstr>
      <vt:lpstr>SER (to be)</vt:lpstr>
      <vt:lpstr>Repaso del Preterito de IR/SER</vt:lpstr>
      <vt:lpstr>Tarea # 48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802 la fecha es el 5 de enero del 2016</dc:title>
  <dc:creator>Helen Zumaeta</dc:creator>
  <cp:lastModifiedBy>Helen Zumaeta</cp:lastModifiedBy>
  <cp:revision>29</cp:revision>
  <cp:lastPrinted>2016-01-07T15:27:30Z</cp:lastPrinted>
  <dcterms:created xsi:type="dcterms:W3CDTF">2015-12-23T20:11:16Z</dcterms:created>
  <dcterms:modified xsi:type="dcterms:W3CDTF">2018-01-22T16:22:17Z</dcterms:modified>
</cp:coreProperties>
</file>